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8"/>
  </p:notesMasterIdLst>
  <p:sldIdLst>
    <p:sldId id="256" r:id="rId6"/>
    <p:sldId id="272" r:id="rId7"/>
    <p:sldId id="269" r:id="rId8"/>
    <p:sldId id="277" r:id="rId9"/>
    <p:sldId id="257" r:id="rId10"/>
    <p:sldId id="280" r:id="rId11"/>
    <p:sldId id="279" r:id="rId12"/>
    <p:sldId id="299"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8" r:id="rId30"/>
    <p:sldId id="297" r:id="rId31"/>
    <p:sldId id="270" r:id="rId32"/>
    <p:sldId id="271" r:id="rId33"/>
    <p:sldId id="274" r:id="rId34"/>
    <p:sldId id="275" r:id="rId35"/>
    <p:sldId id="276" r:id="rId36"/>
    <p:sldId id="2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1" autoAdjust="0"/>
    <p:restoredTop sz="94660"/>
  </p:normalViewPr>
  <p:slideViewPr>
    <p:cSldViewPr>
      <p:cViewPr varScale="1">
        <p:scale>
          <a:sx n="109" d="100"/>
          <a:sy n="109" d="100"/>
        </p:scale>
        <p:origin x="103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2F16C-380C-42A7-ADBB-143F7C001B35}" type="datetimeFigureOut">
              <a:rPr lang="en-US" smtClean="0"/>
              <a:pPr/>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1525B-F2EA-4E9F-A179-E30EAED4B745}" type="slidenum">
              <a:rPr lang="en-US" smtClean="0"/>
              <a:pPr/>
              <a:t>‹#›</a:t>
            </a:fld>
            <a:endParaRPr lang="en-US"/>
          </a:p>
        </p:txBody>
      </p:sp>
    </p:spTree>
    <p:extLst>
      <p:ext uri="{BB962C8B-B14F-4D97-AF65-F5344CB8AC3E}">
        <p14:creationId xmlns:p14="http://schemas.microsoft.com/office/powerpoint/2010/main" val="128880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A1525B-F2EA-4E9F-A179-E30EAED4B745}" type="slidenum">
              <a:rPr lang="en-US" smtClean="0"/>
              <a:pPr/>
              <a:t>1</a:t>
            </a:fld>
            <a:endParaRPr lang="en-US"/>
          </a:p>
        </p:txBody>
      </p:sp>
    </p:spTree>
    <p:extLst>
      <p:ext uri="{BB962C8B-B14F-4D97-AF65-F5344CB8AC3E}">
        <p14:creationId xmlns:p14="http://schemas.microsoft.com/office/powerpoint/2010/main" val="55720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1525B-F2EA-4E9F-A179-E30EAED4B745}" type="slidenum">
              <a:rPr lang="en-US" smtClean="0"/>
              <a:pPr/>
              <a:t>7</a:t>
            </a:fld>
            <a:endParaRPr lang="en-US"/>
          </a:p>
        </p:txBody>
      </p:sp>
    </p:spTree>
    <p:extLst>
      <p:ext uri="{BB962C8B-B14F-4D97-AF65-F5344CB8AC3E}">
        <p14:creationId xmlns:p14="http://schemas.microsoft.com/office/powerpoint/2010/main" val="368485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1525B-F2EA-4E9F-A179-E30EAED4B745}" type="slidenum">
              <a:rPr lang="en-US" smtClean="0"/>
              <a:pPr/>
              <a:t>8</a:t>
            </a:fld>
            <a:endParaRPr lang="en-US"/>
          </a:p>
        </p:txBody>
      </p:sp>
    </p:spTree>
    <p:extLst>
      <p:ext uri="{BB962C8B-B14F-4D97-AF65-F5344CB8AC3E}">
        <p14:creationId xmlns:p14="http://schemas.microsoft.com/office/powerpoint/2010/main" val="102780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E69A45-94EA-4467-9213-9C6DD7EA7BF4}"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9A45-94EA-4467-9213-9C6DD7EA7BF4}"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69A45-94EA-4467-9213-9C6DD7EA7BF4}"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69A45-94EA-4467-9213-9C6DD7EA7BF4}" type="datetimeFigureOut">
              <a:rPr lang="en-US" smtClean="0"/>
              <a:pPr/>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69A45-94EA-4467-9213-9C6DD7EA7BF4}" type="datetimeFigureOut">
              <a:rPr lang="en-US" smtClean="0"/>
              <a:pPr/>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69A45-94EA-4467-9213-9C6DD7EA7BF4}" type="datetimeFigureOut">
              <a:rPr lang="en-US" smtClean="0"/>
              <a:pPr/>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69A45-94EA-4467-9213-9C6DD7EA7BF4}" type="datetimeFigureOut">
              <a:rPr lang="en-US" smtClean="0"/>
              <a:pPr/>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C26E2-E557-4859-B8F1-F01B8D8197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5_2536165.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609601"/>
            <a:ext cx="7543800" cy="1904999"/>
          </a:xfrm>
        </p:spPr>
        <p:txBody>
          <a:bodyPr>
            <a:normAutofit fontScale="90000"/>
          </a:bodyPr>
          <a:lstStyle/>
          <a:p>
            <a:r>
              <a:rPr lang="en-US" sz="7200" dirty="0">
                <a:solidFill>
                  <a:schemeClr val="bg1"/>
                </a:solidFill>
              </a:rPr>
              <a:t>Understanding </a:t>
            </a:r>
            <a:br>
              <a:rPr lang="en-US" sz="7200" dirty="0">
                <a:solidFill>
                  <a:schemeClr val="bg1"/>
                </a:solidFill>
              </a:rPr>
            </a:br>
            <a:r>
              <a:rPr lang="en-US" sz="7200" dirty="0">
                <a:solidFill>
                  <a:schemeClr val="bg1"/>
                </a:solidFill>
              </a:rPr>
              <a:t>APD Services </a:t>
            </a:r>
          </a:p>
        </p:txBody>
      </p:sp>
      <p:sp>
        <p:nvSpPr>
          <p:cNvPr id="3" name="Subtitle 2"/>
          <p:cNvSpPr>
            <a:spLocks noGrp="1"/>
          </p:cNvSpPr>
          <p:nvPr>
            <p:ph type="subTitle" idx="1"/>
          </p:nvPr>
        </p:nvSpPr>
        <p:spPr>
          <a:xfrm>
            <a:off x="5562600" y="5791200"/>
            <a:ext cx="3352800" cy="838200"/>
          </a:xfrm>
          <a:noFill/>
          <a:ln>
            <a:noFill/>
          </a:ln>
        </p:spPr>
        <p:txBody>
          <a:bodyPr>
            <a:normAutofit fontScale="25000" lnSpcReduction="20000"/>
          </a:bodyPr>
          <a:lstStyle/>
          <a:p>
            <a:pPr algn="r"/>
            <a:r>
              <a:rPr lang="en-US" sz="11200" b="1">
                <a:solidFill>
                  <a:schemeClr val="bg1"/>
                </a:solidFill>
                <a:latin typeface="+mj-lt"/>
              </a:rPr>
              <a:t>Barbara Palmer</a:t>
            </a:r>
            <a:endParaRPr lang="en-US" sz="11200" b="1" dirty="0">
              <a:solidFill>
                <a:schemeClr val="bg1"/>
              </a:solidFill>
              <a:latin typeface="+mj-lt"/>
            </a:endParaRPr>
          </a:p>
          <a:p>
            <a:pPr algn="r"/>
            <a:r>
              <a:rPr lang="en-US" sz="9600" b="1" dirty="0">
                <a:solidFill>
                  <a:schemeClr val="bg1"/>
                </a:solidFill>
                <a:latin typeface="+mj-lt"/>
              </a:rPr>
              <a:t>APD Director      </a:t>
            </a:r>
          </a:p>
          <a:p>
            <a:pPr algn="l"/>
            <a:r>
              <a:rPr lang="en-US" sz="2400" b="1" dirty="0">
                <a:solidFill>
                  <a:schemeClr val="bg1"/>
                </a:solidFill>
              </a:rPr>
              <a:t>                   </a:t>
            </a:r>
          </a:p>
        </p:txBody>
      </p:sp>
      <p:pic>
        <p:nvPicPr>
          <p:cNvPr id="7" name="Picture 6" descr="APD logo  WHITE (CMYK).png"/>
          <p:cNvPicPr>
            <a:picLocks noChangeAspect="1"/>
          </p:cNvPicPr>
          <p:nvPr/>
        </p:nvPicPr>
        <p:blipFill>
          <a:blip r:embed="rId4" cstate="print"/>
          <a:stretch>
            <a:fillRect/>
          </a:stretch>
        </p:blipFill>
        <p:spPr>
          <a:xfrm>
            <a:off x="228600" y="5486400"/>
            <a:ext cx="1447800" cy="913834"/>
          </a:xfrm>
          <a:prstGeom prst="rect">
            <a:avLst/>
          </a:prstGeom>
        </p:spPr>
      </p:pic>
      <p:sp>
        <p:nvSpPr>
          <p:cNvPr id="10" name="TextBox 9"/>
          <p:cNvSpPr txBox="1"/>
          <p:nvPr/>
        </p:nvSpPr>
        <p:spPr>
          <a:xfrm>
            <a:off x="5257800" y="4724400"/>
            <a:ext cx="3581400" cy="1169551"/>
          </a:xfrm>
          <a:prstGeom prst="rect">
            <a:avLst/>
          </a:prstGeom>
          <a:noFill/>
        </p:spPr>
        <p:txBody>
          <a:bodyPr wrap="square" rtlCol="0">
            <a:spAutoFit/>
          </a:bodyPr>
          <a:lstStyle/>
          <a:p>
            <a:pPr algn="r"/>
            <a:r>
              <a:rPr lang="en-US" sz="2800" b="1" dirty="0">
                <a:solidFill>
                  <a:schemeClr val="bg1"/>
                </a:solidFill>
                <a:latin typeface="+mj-lt"/>
              </a:rPr>
              <a:t>Rick</a:t>
            </a:r>
            <a:r>
              <a:rPr lang="en-US" sz="2800" b="1" dirty="0">
                <a:solidFill>
                  <a:schemeClr val="bg1"/>
                </a:solidFill>
              </a:rPr>
              <a:t> </a:t>
            </a:r>
            <a:r>
              <a:rPr lang="en-US" sz="2800" b="1" dirty="0">
                <a:solidFill>
                  <a:schemeClr val="bg1"/>
                </a:solidFill>
                <a:latin typeface="+mj-lt"/>
              </a:rPr>
              <a:t>Scott</a:t>
            </a:r>
            <a:r>
              <a:rPr lang="en-US" sz="2800" b="1" dirty="0">
                <a:solidFill>
                  <a:schemeClr val="bg1"/>
                </a:solidFill>
              </a:rPr>
              <a:t>                             </a:t>
            </a:r>
            <a:r>
              <a:rPr lang="en-US" sz="2400" b="1" dirty="0">
                <a:solidFill>
                  <a:schemeClr val="bg1"/>
                </a:solidFill>
                <a:latin typeface="+mj-lt"/>
              </a:rPr>
              <a:t>Governor</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25400" y="0"/>
            <a:ext cx="9144000" cy="6858000"/>
          </a:xfrm>
          <a:prstGeom prst="rect">
            <a:avLst/>
          </a:prstGeom>
        </p:spPr>
      </p:pic>
      <p:sp>
        <p:nvSpPr>
          <p:cNvPr id="3" name="Rectangle 2"/>
          <p:cNvSpPr/>
          <p:nvPr/>
        </p:nvSpPr>
        <p:spPr>
          <a:xfrm>
            <a:off x="1295400" y="648325"/>
            <a:ext cx="6838732" cy="1446550"/>
          </a:xfrm>
          <a:prstGeom prst="rect">
            <a:avLst/>
          </a:prstGeom>
        </p:spPr>
        <p:txBody>
          <a:bodyPr wrap="none">
            <a:spAutoFit/>
          </a:bodyPr>
          <a:lstStyle/>
          <a:p>
            <a:r>
              <a:rPr lang="en-US" sz="4400" b="1" dirty="0">
                <a:latin typeface="Arial" panose="020B0604020202020204" pitchFamily="34" charset="0"/>
                <a:cs typeface="Arial" panose="020B0604020202020204" pitchFamily="34" charset="0"/>
              </a:rPr>
              <a:t>Be mindful when giving </a:t>
            </a:r>
          </a:p>
          <a:p>
            <a:r>
              <a:rPr lang="en-US" sz="4400" b="1" dirty="0">
                <a:latin typeface="Arial" panose="020B0604020202020204" pitchFamily="34" charset="0"/>
                <a:cs typeface="Arial" panose="020B0604020202020204" pitchFamily="34" charset="0"/>
              </a:rPr>
              <a:t>and receiving resources </a:t>
            </a:r>
          </a:p>
        </p:txBody>
      </p:sp>
      <p:pic>
        <p:nvPicPr>
          <p:cNvPr id="5" name="Picture 4"/>
          <p:cNvPicPr>
            <a:picLocks noChangeAspect="1"/>
          </p:cNvPicPr>
          <p:nvPr/>
        </p:nvPicPr>
        <p:blipFill>
          <a:blip r:embed="rId3"/>
          <a:stretch>
            <a:fillRect/>
          </a:stretch>
        </p:blipFill>
        <p:spPr>
          <a:xfrm>
            <a:off x="4038600" y="2743200"/>
            <a:ext cx="3121423" cy="3456732"/>
          </a:xfrm>
          <a:prstGeom prst="rect">
            <a:avLst/>
          </a:prstGeom>
        </p:spPr>
      </p:pic>
    </p:spTree>
    <p:extLst>
      <p:ext uri="{BB962C8B-B14F-4D97-AF65-F5344CB8AC3E}">
        <p14:creationId xmlns:p14="http://schemas.microsoft.com/office/powerpoint/2010/main" val="295044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4" name="Title 1"/>
          <p:cNvSpPr txBox="1">
            <a:spLocks/>
          </p:cNvSpPr>
          <p:nvPr/>
        </p:nvSpPr>
        <p:spPr>
          <a:xfrm>
            <a:off x="-228598" y="609600"/>
            <a:ext cx="9601196" cy="13038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latin typeface="Arial" panose="020B0604020202020204" pitchFamily="34" charset="0"/>
                <a:cs typeface="Arial" panose="020B0604020202020204" pitchFamily="34" charset="0"/>
              </a:rPr>
              <a:t>Sharing is Caring </a:t>
            </a:r>
          </a:p>
        </p:txBody>
      </p:sp>
      <p:sp>
        <p:nvSpPr>
          <p:cNvPr id="5" name="Rectangle 4"/>
          <p:cNvSpPr/>
          <p:nvPr/>
        </p:nvSpPr>
        <p:spPr>
          <a:xfrm>
            <a:off x="533400" y="1752600"/>
            <a:ext cx="8382000" cy="333937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Recommendations: </a:t>
            </a:r>
          </a:p>
          <a:p>
            <a:endParaRPr lang="en-US" sz="1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FYI about funding – constantly comes and goes </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Tell your story </a:t>
            </a:r>
          </a:p>
          <a:p>
            <a:endParaRPr lang="en-US" sz="11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Ask about sponsorship/payments plans/waivers/etc.  </a:t>
            </a:r>
          </a:p>
          <a:p>
            <a:endParaRPr lang="en-US" dirty="0"/>
          </a:p>
          <a:p>
            <a:endParaRPr lang="en-US" dirty="0"/>
          </a:p>
        </p:txBody>
      </p:sp>
      <p:pic>
        <p:nvPicPr>
          <p:cNvPr id="6" name="Picture 5" descr="Is There A &lt;strong&gt;Sharing&lt;/strong&gt; Economy? - Society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218051"/>
            <a:ext cx="3962400" cy="2639949"/>
          </a:xfrm>
          <a:prstGeom prst="rect">
            <a:avLst/>
          </a:prstGeom>
        </p:spPr>
      </p:pic>
    </p:spTree>
    <p:extLst>
      <p:ext uri="{BB962C8B-B14F-4D97-AF65-F5344CB8AC3E}">
        <p14:creationId xmlns:p14="http://schemas.microsoft.com/office/powerpoint/2010/main" val="87223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381000" y="457200"/>
            <a:ext cx="8382000" cy="1200329"/>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In order to be connected, one must learn to get connected.</a:t>
            </a:r>
          </a:p>
        </p:txBody>
      </p:sp>
      <p:sp>
        <p:nvSpPr>
          <p:cNvPr id="4" name="Rectangle 3"/>
          <p:cNvSpPr/>
          <p:nvPr/>
        </p:nvSpPr>
        <p:spPr>
          <a:xfrm>
            <a:off x="838200" y="1905000"/>
            <a:ext cx="6858000" cy="3416320"/>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Talking to community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Asking questions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Attending events (fairs, expos, etc.)</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Browser(s) search </a:t>
            </a:r>
          </a:p>
          <a:p>
            <a:r>
              <a:rPr lang="en-US" sz="2400" dirty="0">
                <a:latin typeface="Arial" panose="020B0604020202020204" pitchFamily="34" charset="0"/>
                <a:cs typeface="Arial" panose="020B0604020202020204" pitchFamily="34" charset="0"/>
              </a:rPr>
              <a:t>	-Google</a:t>
            </a:r>
          </a:p>
          <a:p>
            <a:r>
              <a:rPr lang="en-US" sz="2400" dirty="0">
                <a:latin typeface="Arial" panose="020B0604020202020204" pitchFamily="34" charset="0"/>
                <a:cs typeface="Arial" panose="020B0604020202020204" pitchFamily="34" charset="0"/>
              </a:rPr>
              <a:t>	-Other search engines</a:t>
            </a:r>
          </a:p>
        </p:txBody>
      </p:sp>
      <p:pic>
        <p:nvPicPr>
          <p:cNvPr id="5" name="Picture 4" descr="... do estudante é uma das propostas do &lt;strong&gt;connected&lt;/strong&gt; learning. Fonte: Moy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137124"/>
            <a:ext cx="3851374" cy="2554069"/>
          </a:xfrm>
          <a:prstGeom prst="rect">
            <a:avLst/>
          </a:prstGeom>
        </p:spPr>
      </p:pic>
    </p:spTree>
    <p:extLst>
      <p:ext uri="{BB962C8B-B14F-4D97-AF65-F5344CB8AC3E}">
        <p14:creationId xmlns:p14="http://schemas.microsoft.com/office/powerpoint/2010/main" val="3442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1676400" y="533400"/>
            <a:ext cx="5612434" cy="707886"/>
          </a:xfrm>
          <a:prstGeom prst="rect">
            <a:avLst/>
          </a:prstGeom>
        </p:spPr>
        <p:txBody>
          <a:bodyPr wrap="none">
            <a:spAutoFit/>
          </a:bodyPr>
          <a:lstStyle/>
          <a:p>
            <a:pPr algn="ctr"/>
            <a:r>
              <a:rPr lang="en-US" sz="3600"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Resources: Handouts</a:t>
            </a:r>
            <a:endParaRPr lang="en-US" sz="3600" b="1" dirty="0">
              <a:latin typeface="Arial" panose="020B0604020202020204" pitchFamily="34" charset="0"/>
              <a:cs typeface="Arial" panose="020B0604020202020204" pitchFamily="34" charset="0"/>
            </a:endParaRPr>
          </a:p>
        </p:txBody>
      </p:sp>
      <p:sp>
        <p:nvSpPr>
          <p:cNvPr id="4" name="Rectangle 3"/>
          <p:cNvSpPr/>
          <p:nvPr/>
        </p:nvSpPr>
        <p:spPr>
          <a:xfrm>
            <a:off x="685800" y="1981200"/>
            <a:ext cx="8077200" cy="2092881"/>
          </a:xfrm>
          <a:prstGeom prst="rect">
            <a:avLst/>
          </a:prstGeom>
        </p:spPr>
        <p:txBody>
          <a:bodyPr wrap="square">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Navigation Chart – Miami Dade County </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Navigation Chart – Monroe County</a:t>
            </a:r>
          </a:p>
          <a:p>
            <a:endParaRPr lang="en-US" sz="9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Monroe Resource Guide </a:t>
            </a:r>
          </a:p>
        </p:txBody>
      </p:sp>
      <p:pic>
        <p:nvPicPr>
          <p:cNvPr id="5" name="Picture 4" descr="Dr. Miguel Colom we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483308"/>
            <a:ext cx="2098653" cy="3395573"/>
          </a:xfrm>
          <a:prstGeom prst="rect">
            <a:avLst/>
          </a:prstGeom>
        </p:spPr>
      </p:pic>
    </p:spTree>
    <p:extLst>
      <p:ext uri="{BB962C8B-B14F-4D97-AF65-F5344CB8AC3E}">
        <p14:creationId xmlns:p14="http://schemas.microsoft.com/office/powerpoint/2010/main" val="278353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1828800" y="329153"/>
            <a:ext cx="5699189"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#11 Numbers</a:t>
            </a:r>
          </a:p>
        </p:txBody>
      </p:sp>
      <p:sp>
        <p:nvSpPr>
          <p:cNvPr id="4" name="Rectangle 3"/>
          <p:cNvSpPr/>
          <p:nvPr/>
        </p:nvSpPr>
        <p:spPr>
          <a:xfrm>
            <a:off x="838200" y="1066800"/>
            <a:ext cx="8001000"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211 – Social Services (211 national wide network)</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311 – County Information 	</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411 – Operator - information for an operating business</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511 – Directions &amp; Traffic </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611 – Cell Phone Service Provider </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711 – Telecommunications Relay Service</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811 – “Before You Dig” - location of pipes in an area</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911 – Emergency Services (Police)</a:t>
            </a:r>
          </a:p>
        </p:txBody>
      </p:sp>
    </p:spTree>
    <p:extLst>
      <p:ext uri="{BB962C8B-B14F-4D97-AF65-F5344CB8AC3E}">
        <p14:creationId xmlns:p14="http://schemas.microsoft.com/office/powerpoint/2010/main" val="306622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512359" y="685800"/>
            <a:ext cx="8458200" cy="5262979"/>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Dial 211 OR visit http://211.org/ </a:t>
            </a:r>
          </a:p>
          <a:p>
            <a:r>
              <a:rPr lang="en-US" sz="2400" dirty="0">
                <a:latin typeface="Arial" panose="020B0604020202020204" pitchFamily="34" charset="0"/>
                <a:cs typeface="Arial" panose="020B0604020202020204" pitchFamily="34" charset="0"/>
              </a:rPr>
              <a:t>	short code 898211</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Nationwide coverage </a:t>
            </a:r>
          </a:p>
          <a:p>
            <a:r>
              <a:rPr lang="en-US" sz="2400" dirty="0">
                <a:latin typeface="Arial" panose="020B0604020202020204" pitchFamily="34" charset="0"/>
                <a:cs typeface="Arial" panose="020B0604020202020204" pitchFamily="34" charset="0"/>
              </a:rPr>
              <a:t>	Exception are small towns/areas (it will route you to 	the closest center)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Operates 24/7 and most offer all languages via interpreter services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Provides information/referrals, social services, and crisis counseling</a:t>
            </a:r>
          </a:p>
          <a:p>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Note: not all center in the 211 network include crisis 	counseling </a:t>
            </a:r>
          </a:p>
        </p:txBody>
      </p:sp>
      <p:pic>
        <p:nvPicPr>
          <p:cNvPr id="4" name="Picture 3"/>
          <p:cNvPicPr>
            <a:picLocks noChangeAspect="1"/>
          </p:cNvPicPr>
          <p:nvPr/>
        </p:nvPicPr>
        <p:blipFill>
          <a:blip r:embed="rId3"/>
          <a:stretch>
            <a:fillRect/>
          </a:stretch>
        </p:blipFill>
        <p:spPr>
          <a:xfrm>
            <a:off x="5295628" y="152400"/>
            <a:ext cx="3674931" cy="1676400"/>
          </a:xfrm>
          <a:prstGeom prst="rect">
            <a:avLst/>
          </a:prstGeom>
        </p:spPr>
      </p:pic>
    </p:spTree>
    <p:extLst>
      <p:ext uri="{BB962C8B-B14F-4D97-AF65-F5344CB8AC3E}">
        <p14:creationId xmlns:p14="http://schemas.microsoft.com/office/powerpoint/2010/main" val="159657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4" name="Rectangle 3"/>
          <p:cNvSpPr/>
          <p:nvPr/>
        </p:nvSpPr>
        <p:spPr>
          <a:xfrm>
            <a:off x="1752600" y="381000"/>
            <a:ext cx="5830442" cy="707886"/>
          </a:xfrm>
          <a:prstGeom prst="rect">
            <a:avLst/>
          </a:prstGeom>
        </p:spPr>
        <p:txBody>
          <a:bodyPr wrap="none">
            <a:spAutoFit/>
          </a:bodyPr>
          <a:lstStyle/>
          <a:p>
            <a:r>
              <a:rPr lang="en-US" sz="4000" b="1" dirty="0">
                <a:latin typeface="Arial" panose="020B0604020202020204" pitchFamily="34" charset="0"/>
                <a:cs typeface="Arial" panose="020B0604020202020204" pitchFamily="34" charset="0"/>
              </a:rPr>
              <a:t>Resources: Disabilities</a:t>
            </a:r>
          </a:p>
        </p:txBody>
      </p:sp>
      <p:sp>
        <p:nvSpPr>
          <p:cNvPr id="5" name="Rectangle 4"/>
          <p:cNvSpPr/>
          <p:nvPr/>
        </p:nvSpPr>
        <p:spPr>
          <a:xfrm>
            <a:off x="1066800" y="1524000"/>
            <a:ext cx="7162800" cy="4093428"/>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Autism Society Florida - http://www.autismfl.com/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Bridges 4 Kids - http://www.bridges4kids.org/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Down Syndrome Association of Miami - https://www.dsaom.org/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United Cerebral Palsy Association - http://ucp.org/</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Family Café - https://familycafe.net/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Family Care Council Florida - http://www.fccflorida.org/local-fcc.html </a:t>
            </a:r>
          </a:p>
        </p:txBody>
      </p:sp>
    </p:spTree>
    <p:extLst>
      <p:ext uri="{BB962C8B-B14F-4D97-AF65-F5344CB8AC3E}">
        <p14:creationId xmlns:p14="http://schemas.microsoft.com/office/powerpoint/2010/main" val="413800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685800" y="381000"/>
            <a:ext cx="7904728" cy="646331"/>
          </a:xfrm>
          <a:prstGeom prst="rect">
            <a:avLst/>
          </a:prstGeom>
        </p:spPr>
        <p:txBody>
          <a:bodyPr wrap="none">
            <a:spAutoFit/>
          </a:bodyPr>
          <a:lstStyle/>
          <a:p>
            <a:pPr algn="ctr"/>
            <a:r>
              <a:rPr lang="en-US" sz="3600" b="1" dirty="0">
                <a:latin typeface="Arial" panose="020B0604020202020204" pitchFamily="34" charset="0"/>
                <a:cs typeface="Arial" panose="020B0604020202020204" pitchFamily="34" charset="0"/>
              </a:rPr>
              <a:t>Miami Dade County Public Schools</a:t>
            </a:r>
          </a:p>
        </p:txBody>
      </p:sp>
      <p:sp>
        <p:nvSpPr>
          <p:cNvPr id="4" name="Rectangle 3"/>
          <p:cNvSpPr/>
          <p:nvPr/>
        </p:nvSpPr>
        <p:spPr>
          <a:xfrm>
            <a:off x="1333500" y="1295400"/>
            <a:ext cx="6477000" cy="4893647"/>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Florida Diagnostic &amp; Learning Resources System - http://fdlrs-south.dadeschools.net/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Dade Schools Exceptional Student Education (ESE) - Transitional specialist assigned throughout http://ese.dadeschools.net/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School services/accommodations</a:t>
            </a:r>
          </a:p>
          <a:p>
            <a:pPr marL="742950" lvl="1"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Evaluations</a:t>
            </a:r>
          </a:p>
          <a:p>
            <a:pPr marL="742950" lvl="1"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Class</a:t>
            </a:r>
          </a:p>
          <a:p>
            <a:pPr marL="742950" lvl="1"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Testing</a:t>
            </a:r>
          </a:p>
          <a:p>
            <a:pPr marL="742950" lvl="1" indent="-285750">
              <a:buFont typeface="Wingdings" panose="05000000000000000000" pitchFamily="2" charset="2"/>
              <a:buChar char="Ø"/>
            </a:pPr>
            <a:r>
              <a:rPr lang="en-US" sz="2400" dirty="0">
                <a:latin typeface="Arial" panose="020B0604020202020204" pitchFamily="34" charset="0"/>
                <a:cs typeface="Arial" panose="020B0604020202020204" pitchFamily="34" charset="0"/>
              </a:rPr>
              <a:t>Behavior </a:t>
            </a:r>
          </a:p>
        </p:txBody>
      </p:sp>
    </p:spTree>
    <p:extLst>
      <p:ext uri="{BB962C8B-B14F-4D97-AF65-F5344CB8AC3E}">
        <p14:creationId xmlns:p14="http://schemas.microsoft.com/office/powerpoint/2010/main" val="98916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1828800" y="381000"/>
            <a:ext cx="5724644" cy="646331"/>
          </a:xfrm>
          <a:prstGeom prst="rect">
            <a:avLst/>
          </a:prstGeom>
        </p:spPr>
        <p:txBody>
          <a:bodyPr wrap="none">
            <a:spAutoFit/>
          </a:bodyPr>
          <a:lstStyle/>
          <a:p>
            <a:pPr algn="ctr"/>
            <a:r>
              <a:rPr lang="en-US" sz="3600" b="1" dirty="0">
                <a:latin typeface="Arial" panose="020B0604020202020204" pitchFamily="34" charset="0"/>
                <a:cs typeface="Arial" panose="020B0604020202020204" pitchFamily="34" charset="0"/>
              </a:rPr>
              <a:t>Resources: Employment </a:t>
            </a:r>
          </a:p>
        </p:txBody>
      </p:sp>
      <p:sp>
        <p:nvSpPr>
          <p:cNvPr id="4" name="Rectangle 3"/>
          <p:cNvSpPr/>
          <p:nvPr/>
        </p:nvSpPr>
        <p:spPr>
          <a:xfrm>
            <a:off x="381000" y="1120676"/>
            <a:ext cx="8382000" cy="3970318"/>
          </a:xfrm>
          <a:prstGeom prst="rect">
            <a:avLst/>
          </a:prstGeom>
        </p:spPr>
        <p:txBody>
          <a:bodyPr wrap="square">
            <a:spAutoFit/>
          </a:bodyPr>
          <a:lstStyle/>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APD – Employment Enhancement Project http://apd.myflorida.com/customers/supported-employment/ </a:t>
            </a:r>
          </a:p>
          <a:p>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Vocational Rehabilitation – wider range of services when compared to EEP program http://www.rehabworks.org/ </a:t>
            </a:r>
          </a:p>
          <a:p>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Career Source - https://careersourceflorida.com/ </a:t>
            </a:r>
          </a:p>
          <a:p>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Adults Mankind Organization - http://www.amoservices.org/ </a:t>
            </a:r>
          </a:p>
          <a:p>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Association of the Development of the Exceptional - http://www.ademiami.org/index.html </a:t>
            </a:r>
          </a:p>
        </p:txBody>
      </p:sp>
      <p:pic>
        <p:nvPicPr>
          <p:cNvPr id="7" name="Picture 6" descr="وظائف اليوم : وظائف شهر مايو 5-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495800"/>
            <a:ext cx="2057400" cy="2057400"/>
          </a:xfrm>
          <a:prstGeom prst="rect">
            <a:avLst/>
          </a:prstGeom>
        </p:spPr>
      </p:pic>
    </p:spTree>
    <p:extLst>
      <p:ext uri="{BB962C8B-B14F-4D97-AF65-F5344CB8AC3E}">
        <p14:creationId xmlns:p14="http://schemas.microsoft.com/office/powerpoint/2010/main" val="3604600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2094398" y="457200"/>
            <a:ext cx="4955203"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Financial </a:t>
            </a:r>
          </a:p>
        </p:txBody>
      </p:sp>
      <p:sp>
        <p:nvSpPr>
          <p:cNvPr id="4" name="Rectangle 3"/>
          <p:cNvSpPr/>
          <p:nvPr/>
        </p:nvSpPr>
        <p:spPr>
          <a:xfrm>
            <a:off x="838200" y="1351508"/>
            <a:ext cx="7848600" cy="4154984"/>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United Way Center for Financial Stability - operated by Branches http://branchesfl.org/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AARP Senior Community Service Employment Program - http://www.aarp.org/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Florida Dept. Children Families ACCESS - http://www.myflorida.com/accessflorida/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Open Arms Community Center, Inc. - http://openarmscommunitycenter.org/</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Saint Vincent De Paul - http://www.svdpnaples.org/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ABLE Trust &amp; Special Needs Trust – http://www.abletrust.org/  </a:t>
            </a:r>
          </a:p>
        </p:txBody>
      </p:sp>
    </p:spTree>
    <p:extLst>
      <p:ext uri="{BB962C8B-B14F-4D97-AF65-F5344CB8AC3E}">
        <p14:creationId xmlns:p14="http://schemas.microsoft.com/office/powerpoint/2010/main" val="407155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TextBox 2"/>
          <p:cNvSpPr txBox="1"/>
          <p:nvPr/>
        </p:nvSpPr>
        <p:spPr>
          <a:xfrm>
            <a:off x="304800" y="381000"/>
            <a:ext cx="853440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Agency for Person with Disabilities: Purpose</a:t>
            </a:r>
          </a:p>
        </p:txBody>
      </p:sp>
      <p:sp>
        <p:nvSpPr>
          <p:cNvPr id="4" name="Rectangle 3"/>
          <p:cNvSpPr/>
          <p:nvPr/>
        </p:nvSpPr>
        <p:spPr>
          <a:xfrm>
            <a:off x="762000" y="1962329"/>
            <a:ext cx="7391400" cy="2062103"/>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The mission of the agency is to support persons with developmental disabilities in living, learning, and working in their communities.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0"/>
            <a:ext cx="3352800" cy="1160585"/>
          </a:xfrm>
          <a:prstGeom prst="rect">
            <a:avLst/>
          </a:prstGeom>
        </p:spPr>
      </p:pic>
    </p:spTree>
    <p:extLst>
      <p:ext uri="{BB962C8B-B14F-4D97-AF65-F5344CB8AC3E}">
        <p14:creationId xmlns:p14="http://schemas.microsoft.com/office/powerpoint/2010/main" val="3180297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1" y="0"/>
            <a:ext cx="9144000" cy="6858000"/>
          </a:xfrm>
          <a:prstGeom prst="rect">
            <a:avLst/>
          </a:prstGeom>
        </p:spPr>
      </p:pic>
      <p:sp>
        <p:nvSpPr>
          <p:cNvPr id="3" name="Rectangle 2"/>
          <p:cNvSpPr/>
          <p:nvPr/>
        </p:nvSpPr>
        <p:spPr>
          <a:xfrm>
            <a:off x="2017454" y="304708"/>
            <a:ext cx="5109091"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Food/WIC </a:t>
            </a:r>
          </a:p>
        </p:txBody>
      </p:sp>
      <p:sp>
        <p:nvSpPr>
          <p:cNvPr id="4" name="Rectangle 3"/>
          <p:cNvSpPr/>
          <p:nvPr/>
        </p:nvSpPr>
        <p:spPr>
          <a:xfrm>
            <a:off x="1143000" y="1143000"/>
            <a:ext cx="7620000" cy="4770537"/>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Florida Dept. Children Families ACCESS - http://www.myflorida.com/accessflorida/ </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Feeding South Florida Mobile Food Pantry - https://feedingsouthflorida.org/ </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Miami Dade CAHS Community Resource Center - http://www.miamidade.gov/socialservices/service-centers.asp#Emergency </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Jewish Family &amp; Community Services Food Pantry - http://jcsfl.org/services/switchboard-211/ </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Florida Dept. of Health –WIC - http://miamidade.floridahealth.gov/programs-and-services/clinical-and-nutrition-services/wic-women-children/index.html </a:t>
            </a:r>
          </a:p>
        </p:txBody>
      </p:sp>
    </p:spTree>
    <p:extLst>
      <p:ext uri="{BB962C8B-B14F-4D97-AF65-F5344CB8AC3E}">
        <p14:creationId xmlns:p14="http://schemas.microsoft.com/office/powerpoint/2010/main" val="179820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76200" y="304800"/>
            <a:ext cx="8991600" cy="1754326"/>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Resources: </a:t>
            </a:r>
          </a:p>
          <a:p>
            <a:pPr algn="ctr"/>
            <a:r>
              <a:rPr lang="en-US" sz="3600" b="1" dirty="0">
                <a:latin typeface="Arial" panose="020B0604020202020204" pitchFamily="34" charset="0"/>
                <a:cs typeface="Arial" panose="020B0604020202020204" pitchFamily="34" charset="0"/>
              </a:rPr>
              <a:t>Social Security Administration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(Red Book)</a:t>
            </a:r>
          </a:p>
        </p:txBody>
      </p:sp>
      <p:sp>
        <p:nvSpPr>
          <p:cNvPr id="4" name="Rectangle 3"/>
          <p:cNvSpPr/>
          <p:nvPr/>
        </p:nvSpPr>
        <p:spPr>
          <a:xfrm>
            <a:off x="-304800" y="2667000"/>
            <a:ext cx="5791200" cy="1877437"/>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Social Security </a:t>
            </a:r>
          </a:p>
          <a:p>
            <a:pPr algn="ctr"/>
            <a:r>
              <a:rPr lang="en-US" sz="3200" dirty="0">
                <a:latin typeface="Arial" panose="020B0604020202020204" pitchFamily="34" charset="0"/>
                <a:cs typeface="Arial" panose="020B0604020202020204" pitchFamily="34" charset="0"/>
              </a:rPr>
              <a:t>Administration </a:t>
            </a:r>
          </a:p>
          <a:p>
            <a:pPr algn="ctr"/>
            <a:endParaRPr lang="en-US" sz="20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https://www.ssa.gov/ </a:t>
            </a:r>
          </a:p>
        </p:txBody>
      </p:sp>
      <p:pic>
        <p:nvPicPr>
          <p:cNvPr id="5" name="Picture 4"/>
          <p:cNvPicPr>
            <a:picLocks noChangeAspect="1"/>
          </p:cNvPicPr>
          <p:nvPr/>
        </p:nvPicPr>
        <p:blipFill>
          <a:blip r:embed="rId3"/>
          <a:stretch>
            <a:fillRect/>
          </a:stretch>
        </p:blipFill>
        <p:spPr>
          <a:xfrm>
            <a:off x="4991100" y="2209800"/>
            <a:ext cx="3429000" cy="4446142"/>
          </a:xfrm>
          <a:prstGeom prst="rect">
            <a:avLst/>
          </a:prstGeom>
        </p:spPr>
      </p:pic>
    </p:spTree>
    <p:extLst>
      <p:ext uri="{BB962C8B-B14F-4D97-AF65-F5344CB8AC3E}">
        <p14:creationId xmlns:p14="http://schemas.microsoft.com/office/powerpoint/2010/main" val="81863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2030278" y="381000"/>
            <a:ext cx="5083443"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Parenting </a:t>
            </a:r>
          </a:p>
        </p:txBody>
      </p:sp>
      <p:sp>
        <p:nvSpPr>
          <p:cNvPr id="4" name="Rectangle 3"/>
          <p:cNvSpPr/>
          <p:nvPr/>
        </p:nvSpPr>
        <p:spPr>
          <a:xfrm>
            <a:off x="723899" y="1166842"/>
            <a:ext cx="7696200"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ICFH Health Connect Home Visitation Program -  http://www.icfhinc.org/our_programs.asp?id_programa_padre=33&amp;id_programa=36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TeachMoreLoveMore</a:t>
            </a:r>
            <a:r>
              <a:rPr lang="en-US" sz="2400" dirty="0">
                <a:latin typeface="Arial" panose="020B0604020202020204" pitchFamily="34" charset="0"/>
                <a:cs typeface="Arial" panose="020B0604020202020204" pitchFamily="34" charset="0"/>
              </a:rPr>
              <a:t> - http://www.teachmorelovemore.org/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Center for Early Literacy and Learning Project - http://www.earlyliteracylearning.org/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Center for Disease Control  Learn the Signs Act Early - http://www.cdc.gov/ncbddd/actearly/ </a:t>
            </a:r>
          </a:p>
        </p:txBody>
      </p:sp>
    </p:spTree>
    <p:extLst>
      <p:ext uri="{BB962C8B-B14F-4D97-AF65-F5344CB8AC3E}">
        <p14:creationId xmlns:p14="http://schemas.microsoft.com/office/powerpoint/2010/main" val="90824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1143000" y="457200"/>
            <a:ext cx="7186583" cy="646331"/>
          </a:xfrm>
          <a:prstGeom prst="rect">
            <a:avLst/>
          </a:prstGeom>
        </p:spPr>
        <p:txBody>
          <a:bodyPr wrap="none">
            <a:spAutoFit/>
          </a:bodyPr>
          <a:lstStyle/>
          <a:p>
            <a:pPr algn="ctr"/>
            <a:r>
              <a:rPr lang="en-US" sz="3600" b="1" dirty="0">
                <a:latin typeface="Arial" panose="020B0604020202020204" pitchFamily="34" charset="0"/>
                <a:cs typeface="Arial" panose="020B0604020202020204" pitchFamily="34" charset="0"/>
              </a:rPr>
              <a:t>Resources: Independent Living </a:t>
            </a:r>
          </a:p>
        </p:txBody>
      </p:sp>
      <p:sp>
        <p:nvSpPr>
          <p:cNvPr id="4" name="Rectangle 3"/>
          <p:cNvSpPr/>
          <p:nvPr/>
        </p:nvSpPr>
        <p:spPr>
          <a:xfrm>
            <a:off x="609600" y="1382286"/>
            <a:ext cx="9296400" cy="4093428"/>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Florida Supportive Housing Coalition - http://fshc.org/wp2/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Florida Independent Living Council, Inc. - http://www.floridasilc.org/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ADAPT - http://www.adapt.org/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National Council on Independent Living (NCIL) - http://www.ncil.org/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Association of Programs for Rural Independent Living (APRIL) - https://www.april-rural.org/</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Center for Independent Living (CIL) of South Florida – Peer Counseling https://www.cilsf.org/ </a:t>
            </a:r>
          </a:p>
        </p:txBody>
      </p:sp>
    </p:spTree>
    <p:extLst>
      <p:ext uri="{BB962C8B-B14F-4D97-AF65-F5344CB8AC3E}">
        <p14:creationId xmlns:p14="http://schemas.microsoft.com/office/powerpoint/2010/main" val="328816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304800" y="304800"/>
            <a:ext cx="8699818"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Supports Social/Emotional</a:t>
            </a:r>
          </a:p>
        </p:txBody>
      </p:sp>
      <p:sp>
        <p:nvSpPr>
          <p:cNvPr id="4" name="Rectangle 3"/>
          <p:cNvSpPr/>
          <p:nvPr/>
        </p:nvSpPr>
        <p:spPr>
          <a:xfrm>
            <a:off x="838200" y="1253622"/>
            <a:ext cx="7848600" cy="4247317"/>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Center for Independent Living - https://www.cilsf.org/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Social Inclusion - http://csefel.vanderbilt.edu/index.html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Center on Social and Emotional Foundation for Early Learners - http://csefel.vanderbilt.edu/index.html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Technical Assistance Center on Social Emotional Interventions for Young Children - http://www.challengingbehavior.org/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Re-Enabled: iOS’s impact on those with impairments isn’t just a marketing slide; it’s profound - http://the-magazine.org/9/re-enabled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Miami Dade Family Friendly Helping Hands – open forum support groups https://www.miamidadeffh.org/content/category/past-events/ </a:t>
            </a:r>
          </a:p>
        </p:txBody>
      </p:sp>
    </p:spTree>
    <p:extLst>
      <p:ext uri="{BB962C8B-B14F-4D97-AF65-F5344CB8AC3E}">
        <p14:creationId xmlns:p14="http://schemas.microsoft.com/office/powerpoint/2010/main" val="274345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1676400" y="367978"/>
            <a:ext cx="6058262"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Transportation</a:t>
            </a:r>
          </a:p>
        </p:txBody>
      </p:sp>
      <p:sp>
        <p:nvSpPr>
          <p:cNvPr id="4" name="Rectangle 3"/>
          <p:cNvSpPr/>
          <p:nvPr/>
        </p:nvSpPr>
        <p:spPr>
          <a:xfrm>
            <a:off x="524164" y="1219200"/>
            <a:ext cx="8077200" cy="4093428"/>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Miami Dade Transit - http://www.miamidade.gov/transit/home.asp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Special Transportation Services (STS) -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http://www.miamidade.gov/transit/special-transportation.asp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Special Transportation Services (STS) - application form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http://www.miamidade.gov/transit/special-transportation-application.asp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Transportation Guidebook from Florida Developmental Disabilities Council -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http://www.fddc.org/sites/default/files/file/publications/guidebook-May2009-v2sml.pdf</a:t>
            </a:r>
          </a:p>
        </p:txBody>
      </p:sp>
      <p:pic>
        <p:nvPicPr>
          <p:cNvPr id="5" name="Picture 4" descr="aiga ground &lt;strong&gt;transportation&lt;/strong&gt; by jean_victor_balin - Set of internation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5029200"/>
            <a:ext cx="2667000" cy="1636871"/>
          </a:xfrm>
          <a:prstGeom prst="rect">
            <a:avLst/>
          </a:prstGeom>
        </p:spPr>
      </p:pic>
    </p:spTree>
    <p:extLst>
      <p:ext uri="{BB962C8B-B14F-4D97-AF65-F5344CB8AC3E}">
        <p14:creationId xmlns:p14="http://schemas.microsoft.com/office/powerpoint/2010/main" val="340861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2209800" y="304800"/>
            <a:ext cx="4929555" cy="646331"/>
          </a:xfrm>
          <a:prstGeom prst="rect">
            <a:avLst/>
          </a:prstGeom>
        </p:spPr>
        <p:txBody>
          <a:bodyPr wrap="none">
            <a:spAutoFit/>
          </a:bodyPr>
          <a:lstStyle/>
          <a:p>
            <a:pPr algn="ctr"/>
            <a:r>
              <a:rPr lang="en-US" sz="3600" b="1" dirty="0">
                <a:latin typeface="Arial" panose="020B0604020202020204" pitchFamily="34" charset="0"/>
                <a:cs typeface="Arial" panose="020B0604020202020204" pitchFamily="34" charset="0"/>
              </a:rPr>
              <a:t>Resources: Behavior </a:t>
            </a:r>
          </a:p>
        </p:txBody>
      </p:sp>
      <p:sp>
        <p:nvSpPr>
          <p:cNvPr id="4" name="Rectangle 3"/>
          <p:cNvSpPr/>
          <p:nvPr/>
        </p:nvSpPr>
        <p:spPr>
          <a:xfrm>
            <a:off x="685800" y="1143000"/>
            <a:ext cx="8686800" cy="4478149"/>
          </a:xfrm>
          <a:prstGeom prst="rect">
            <a:avLst/>
          </a:prstGeom>
        </p:spPr>
        <p:txBody>
          <a:bodyPr wrap="square">
            <a:spAutoFit/>
          </a:bodyPr>
          <a:lstStyle/>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ABC'S For Success, LLC - http://www.abcsforsuccess.com/ </a:t>
            </a:r>
          </a:p>
          <a:p>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Florida’s Positive Behavior Support Project  - http://flpbs.fmhi.usf.edu/index.cfm </a:t>
            </a:r>
          </a:p>
          <a:p>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UM Mailman Center Behavioral Pediatrics Clinic - http://pediatrics.med.miami.edu/mailman-center/clinical-services/developmental-behavioral-pediatrics/behavioral-pediatrics-clinic </a:t>
            </a:r>
          </a:p>
          <a:p>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Carrie </a:t>
            </a:r>
            <a:r>
              <a:rPr lang="en-US" sz="1900" dirty="0" err="1">
                <a:latin typeface="Arial" panose="020B0604020202020204" pitchFamily="34" charset="0"/>
                <a:cs typeface="Arial" panose="020B0604020202020204" pitchFamily="34" charset="0"/>
              </a:rPr>
              <a:t>Brazer</a:t>
            </a:r>
            <a:r>
              <a:rPr lang="en-US" sz="1900" dirty="0">
                <a:latin typeface="Arial" panose="020B0604020202020204" pitchFamily="34" charset="0"/>
                <a:cs typeface="Arial" panose="020B0604020202020204" pitchFamily="34" charset="0"/>
              </a:rPr>
              <a:t> Building Foundations – South Dade Campus - http://www.cbc4autism.org/ </a:t>
            </a:r>
          </a:p>
          <a:p>
            <a:endParaRPr lang="en-US"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Nicklaus Children’s Hospital Dan Marino Outpatient Center - https://www.nicklauschildrens.org/about-us/locations-and-directions/dan-marino-outpatient-center </a:t>
            </a:r>
          </a:p>
        </p:txBody>
      </p:sp>
    </p:spTree>
    <p:extLst>
      <p:ext uri="{BB962C8B-B14F-4D97-AF65-F5344CB8AC3E}">
        <p14:creationId xmlns:p14="http://schemas.microsoft.com/office/powerpoint/2010/main" val="1965539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1645445" y="381000"/>
            <a:ext cx="4160113" cy="646331"/>
          </a:xfrm>
          <a:prstGeom prst="rect">
            <a:avLst/>
          </a:prstGeom>
        </p:spPr>
        <p:txBody>
          <a:bodyPr wrap="none">
            <a:spAutoFit/>
          </a:bodyPr>
          <a:lstStyle/>
          <a:p>
            <a:pPr algn="ctr"/>
            <a:r>
              <a:rPr lang="en-US" sz="3600" b="1" dirty="0">
                <a:latin typeface="Arial" panose="020B0604020202020204" pitchFamily="34" charset="0"/>
                <a:cs typeface="Arial" panose="020B0604020202020204" pitchFamily="34" charset="0"/>
              </a:rPr>
              <a:t>Resources: Legal </a:t>
            </a:r>
          </a:p>
        </p:txBody>
      </p:sp>
      <p:sp>
        <p:nvSpPr>
          <p:cNvPr id="4" name="Rectangle 3"/>
          <p:cNvSpPr/>
          <p:nvPr/>
        </p:nvSpPr>
        <p:spPr>
          <a:xfrm>
            <a:off x="762000" y="1255931"/>
            <a:ext cx="6934200"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Florida Legal Services - http://floridalegal.org/our-projects/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Guardianship Miami Dade &amp; Monroe - http://www.miamifloridakeysguardianship.com/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RC of South Florida - http://www.arcsofla.org/?doing_wp_cron=1490900948.9590530395507812500000</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Dade Legal Aid - http://www.dadelegalaid.org/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Disability Independence Group – Legal advocacy http://www.justdigit.org/ </a:t>
            </a:r>
          </a:p>
        </p:txBody>
      </p:sp>
      <p:pic>
        <p:nvPicPr>
          <p:cNvPr id="6" name="Picture 5" descr="File:Scale of justice 2 new.jpe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81000"/>
            <a:ext cx="1817615" cy="1828800"/>
          </a:xfrm>
          <a:prstGeom prst="rect">
            <a:avLst/>
          </a:prstGeom>
        </p:spPr>
      </p:pic>
    </p:spTree>
    <p:extLst>
      <p:ext uri="{BB962C8B-B14F-4D97-AF65-F5344CB8AC3E}">
        <p14:creationId xmlns:p14="http://schemas.microsoft.com/office/powerpoint/2010/main" val="345406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990600" y="457200"/>
            <a:ext cx="7520007"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Community Services </a:t>
            </a:r>
          </a:p>
        </p:txBody>
      </p:sp>
      <p:sp>
        <p:nvSpPr>
          <p:cNvPr id="4" name="Rectangle 3"/>
          <p:cNvSpPr/>
          <p:nvPr/>
        </p:nvSpPr>
        <p:spPr>
          <a:xfrm>
            <a:off x="685800" y="1690062"/>
            <a:ext cx="8229600" cy="3477875"/>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Center for Family &amp; Child Enrichment The Pediatric &amp; Family Health &amp; Wellness Center - https://www.cfcecares.org/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FPSC Lifeline Assistance Program - http://www.floridapsc.com/ConsumerAssistance/LifelineAssistance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AT&amp;T Lifeline - https://www.wireless.att.com/learn/articles-resources/community-support/lifeline-link-up.jsp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FL Dept. of Children &amp; Families ACCESS Medicaid-  http://www.myflorida.com/accessflorida/ </a:t>
            </a:r>
          </a:p>
        </p:txBody>
      </p:sp>
    </p:spTree>
    <p:extLst>
      <p:ext uri="{BB962C8B-B14F-4D97-AF65-F5344CB8AC3E}">
        <p14:creationId xmlns:p14="http://schemas.microsoft.com/office/powerpoint/2010/main" val="250946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990600" y="457200"/>
            <a:ext cx="7596951"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Resources: Mandatory Reporting </a:t>
            </a:r>
          </a:p>
        </p:txBody>
      </p:sp>
      <p:sp>
        <p:nvSpPr>
          <p:cNvPr id="4" name="Rectangle 3"/>
          <p:cNvSpPr/>
          <p:nvPr/>
        </p:nvSpPr>
        <p:spPr>
          <a:xfrm>
            <a:off x="990600" y="1659285"/>
            <a:ext cx="6858000" cy="3539430"/>
          </a:xfrm>
          <a:prstGeom prst="rect">
            <a:avLst/>
          </a:prstGeom>
        </p:spPr>
        <p:txBody>
          <a:bodyPr wrap="square">
            <a:spAutoFit/>
          </a:bodyPr>
          <a:lstStyle/>
          <a:p>
            <a:pPr marL="457200" indent="-457200">
              <a:buFont typeface="Arial" panose="020B0604020202020204" pitchFamily="34" charset="0"/>
              <a:buChar char="•"/>
            </a:pPr>
            <a:r>
              <a:rPr lang="en-US" sz="2800" dirty="0"/>
              <a:t>24/7 Hotline: 1-800-962-2873 OR Florida Relay 711/TTY 800-453-5145</a:t>
            </a:r>
          </a:p>
          <a:p>
            <a:endParaRPr lang="en-US" sz="2800" dirty="0"/>
          </a:p>
          <a:p>
            <a:pPr marL="457200" indent="-457200">
              <a:buFont typeface="Arial" panose="020B0604020202020204" pitchFamily="34" charset="0"/>
              <a:buChar char="•"/>
            </a:pPr>
            <a:r>
              <a:rPr lang="en-US" sz="2800" dirty="0"/>
              <a:t>Fax your report to 800-914-0004 </a:t>
            </a:r>
          </a:p>
          <a:p>
            <a:endParaRPr lang="en-US" sz="2800" dirty="0"/>
          </a:p>
          <a:p>
            <a:pPr marL="457200" indent="-457200">
              <a:buFont typeface="Arial" panose="020B0604020202020204" pitchFamily="34" charset="0"/>
              <a:buChar char="•"/>
            </a:pPr>
            <a:r>
              <a:rPr lang="en-US" sz="2800" dirty="0"/>
              <a:t>Online Reporting: http://www.myflfamilies.com/service-programs/abuse-hotline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473" y="5105801"/>
            <a:ext cx="4495800" cy="1297336"/>
          </a:xfrm>
          <a:prstGeom prst="rect">
            <a:avLst/>
          </a:prstGeom>
        </p:spPr>
      </p:pic>
    </p:spTree>
    <p:extLst>
      <p:ext uri="{BB962C8B-B14F-4D97-AF65-F5344CB8AC3E}">
        <p14:creationId xmlns:p14="http://schemas.microsoft.com/office/powerpoint/2010/main" val="166685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228600" y="457200"/>
            <a:ext cx="8686800"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Agency for Persons with Disabilities: Goals</a:t>
            </a:r>
          </a:p>
        </p:txBody>
      </p:sp>
      <p:sp>
        <p:nvSpPr>
          <p:cNvPr id="4" name="Rectangle 3"/>
          <p:cNvSpPr/>
          <p:nvPr/>
        </p:nvSpPr>
        <p:spPr>
          <a:xfrm>
            <a:off x="914400" y="1981200"/>
            <a:ext cx="7239000" cy="3354765"/>
          </a:xfrm>
          <a:prstGeom prst="rect">
            <a:avLst/>
          </a:prstGeom>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Ensure the safety, well being, and self-sufficiency of the people we serve</a:t>
            </a: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Strengthen accountability and budget management</a:t>
            </a: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Improve consumer outcomes and service quality</a:t>
            </a:r>
          </a:p>
        </p:txBody>
      </p:sp>
    </p:spTree>
    <p:extLst>
      <p:ext uri="{BB962C8B-B14F-4D97-AF65-F5344CB8AC3E}">
        <p14:creationId xmlns:p14="http://schemas.microsoft.com/office/powerpoint/2010/main" val="181630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1863565" y="1219200"/>
            <a:ext cx="5416869" cy="923330"/>
          </a:xfrm>
          <a:prstGeom prst="rect">
            <a:avLst/>
          </a:prstGeom>
        </p:spPr>
        <p:txBody>
          <a:bodyPr wrap="none">
            <a:spAutoFit/>
          </a:bodyPr>
          <a:lstStyle/>
          <a:p>
            <a:pPr algn="ctr"/>
            <a:r>
              <a:rPr lang="en-US" sz="5400" b="1" dirty="0">
                <a:latin typeface="Arial" panose="020B0604020202020204" pitchFamily="34" charset="0"/>
                <a:cs typeface="Arial" panose="020B0604020202020204" pitchFamily="34" charset="0"/>
              </a:rPr>
              <a:t>Ending remarks</a:t>
            </a:r>
          </a:p>
        </p:txBody>
      </p:sp>
      <p:sp>
        <p:nvSpPr>
          <p:cNvPr id="4" name="Rectangle 3"/>
          <p:cNvSpPr/>
          <p:nvPr/>
        </p:nvSpPr>
        <p:spPr>
          <a:xfrm>
            <a:off x="2175639" y="2562999"/>
            <a:ext cx="4792722" cy="646331"/>
          </a:xfrm>
          <a:prstGeom prst="rect">
            <a:avLst/>
          </a:prstGeom>
        </p:spPr>
        <p:txBody>
          <a:bodyPr wrap="none">
            <a:spAutoFit/>
          </a:bodyPr>
          <a:lstStyle/>
          <a:p>
            <a:r>
              <a:rPr lang="en-US" sz="3600" i="1" dirty="0">
                <a:latin typeface="Arial" panose="020B0604020202020204" pitchFamily="34" charset="0"/>
                <a:cs typeface="Arial" panose="020B0604020202020204" pitchFamily="34" charset="0"/>
              </a:rPr>
              <a:t>Communication is key.</a:t>
            </a:r>
          </a:p>
        </p:txBody>
      </p:sp>
    </p:spTree>
    <p:extLst>
      <p:ext uri="{BB962C8B-B14F-4D97-AF65-F5344CB8AC3E}">
        <p14:creationId xmlns:p14="http://schemas.microsoft.com/office/powerpoint/2010/main" val="420146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pic>
        <p:nvPicPr>
          <p:cNvPr id="3" name="Picture 2"/>
          <p:cNvPicPr>
            <a:picLocks noChangeAspect="1"/>
          </p:cNvPicPr>
          <p:nvPr/>
        </p:nvPicPr>
        <p:blipFill>
          <a:blip r:embed="rId3"/>
          <a:stretch>
            <a:fillRect/>
          </a:stretch>
        </p:blipFill>
        <p:spPr>
          <a:xfrm>
            <a:off x="914400" y="762000"/>
            <a:ext cx="8018185" cy="4343400"/>
          </a:xfrm>
          <a:prstGeom prst="rect">
            <a:avLst/>
          </a:prstGeom>
        </p:spPr>
      </p:pic>
    </p:spTree>
    <p:extLst>
      <p:ext uri="{BB962C8B-B14F-4D97-AF65-F5344CB8AC3E}">
        <p14:creationId xmlns:p14="http://schemas.microsoft.com/office/powerpoint/2010/main" val="682327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2536165.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APD logo COLOR (RGB).png"/>
          <p:cNvPicPr>
            <a:picLocks noChangeAspect="1"/>
          </p:cNvPicPr>
          <p:nvPr/>
        </p:nvPicPr>
        <p:blipFill>
          <a:blip r:embed="rId3" cstate="print"/>
          <a:stretch>
            <a:fillRect/>
          </a:stretch>
        </p:blipFill>
        <p:spPr>
          <a:xfrm>
            <a:off x="797044" y="609600"/>
            <a:ext cx="7549911" cy="2481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381000" y="304800"/>
            <a:ext cx="8382000"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Agency for Persons with Disabilities: History</a:t>
            </a:r>
          </a:p>
        </p:txBody>
      </p:sp>
      <p:sp>
        <p:nvSpPr>
          <p:cNvPr id="4" name="Rectangle 3"/>
          <p:cNvSpPr/>
          <p:nvPr/>
        </p:nvSpPr>
        <p:spPr>
          <a:xfrm>
            <a:off x="609600" y="1505129"/>
            <a:ext cx="7924800" cy="2585323"/>
          </a:xfrm>
          <a:prstGeom prst="rect">
            <a:avLst/>
          </a:prstGeom>
        </p:spPr>
        <p:txBody>
          <a:bodyPr wrap="square">
            <a:spAutoFit/>
          </a:bodyPr>
          <a:lstStyle/>
          <a:p>
            <a:r>
              <a:rPr lang="en-US" dirty="0">
                <a:latin typeface="Arial" panose="020B0604020202020204" pitchFamily="34" charset="0"/>
                <a:cs typeface="Arial" panose="020B0604020202020204" pitchFamily="34" charset="0"/>
              </a:rPr>
              <a:t>In October 2004, the Agency for Persons with Disabilities (APD) became an agency separate from the Department of Children and Families, specifically tasked with serving the needs of Floridians with developmental disabilities. Prior to that time, it existed as the Developmental Disabilities Program. The agency is governed by Chapter 20, Chapter 393, and Chapter 916 of the Florida Statutes. (http://apd.myflorida.com/)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Chapter 393.063 of the Florida Statutes, Developmental Disabilities are defined as follows: </a:t>
            </a:r>
          </a:p>
        </p:txBody>
      </p:sp>
      <p:sp>
        <p:nvSpPr>
          <p:cNvPr id="5" name="TextBox 4"/>
          <p:cNvSpPr txBox="1"/>
          <p:nvPr/>
        </p:nvSpPr>
        <p:spPr>
          <a:xfrm>
            <a:off x="2514600" y="4062743"/>
            <a:ext cx="5638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Intellectual disabilities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Autism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Cerebral palsy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Spina bifida </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Prader</a:t>
            </a:r>
            <a:r>
              <a:rPr lang="en-US" dirty="0">
                <a:latin typeface="Arial" panose="020B0604020202020204" pitchFamily="34" charset="0"/>
                <a:cs typeface="Arial" panose="020B0604020202020204" pitchFamily="34" charset="0"/>
              </a:rPr>
              <a:t>-Willi syndrome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Down syndrome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High risk children ages 3 to 5</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Phelan-</a:t>
            </a:r>
            <a:r>
              <a:rPr lang="en-US" dirty="0" err="1">
                <a:latin typeface="Arial" panose="020B0604020202020204" pitchFamily="34" charset="0"/>
                <a:cs typeface="Arial" panose="020B0604020202020204" pitchFamily="34" charset="0"/>
              </a:rPr>
              <a:t>McDermid</a:t>
            </a:r>
            <a:r>
              <a:rPr lang="en-US" dirty="0">
                <a:latin typeface="Arial" panose="020B0604020202020204" pitchFamily="34" charset="0"/>
                <a:cs typeface="Arial" panose="020B0604020202020204" pitchFamily="34" charset="0"/>
              </a:rPr>
              <a:t> syndrome (as of July 2016)</a:t>
            </a:r>
          </a:p>
        </p:txBody>
      </p:sp>
    </p:spTree>
    <p:extLst>
      <p:ext uri="{BB962C8B-B14F-4D97-AF65-F5344CB8AC3E}">
        <p14:creationId xmlns:p14="http://schemas.microsoft.com/office/powerpoint/2010/main" val="424363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762000" y="435114"/>
            <a:ext cx="7659661" cy="707886"/>
          </a:xfrm>
          <a:prstGeom prst="rect">
            <a:avLst/>
          </a:prstGeom>
        </p:spPr>
        <p:txBody>
          <a:bodyPr wrap="none">
            <a:spAutoFit/>
          </a:bodyPr>
          <a:lstStyle/>
          <a:p>
            <a:r>
              <a:rPr lang="en-US" sz="4000" b="1" dirty="0">
                <a:latin typeface="Arial" panose="020B0604020202020204" pitchFamily="34" charset="0"/>
                <a:cs typeface="Arial" panose="020B0604020202020204" pitchFamily="34" charset="0"/>
              </a:rPr>
              <a:t>Intake, Application &amp; Eligibility</a:t>
            </a:r>
          </a:p>
        </p:txBody>
      </p:sp>
      <p:sp>
        <p:nvSpPr>
          <p:cNvPr id="4" name="Rectangle 3"/>
          <p:cNvSpPr/>
          <p:nvPr/>
        </p:nvSpPr>
        <p:spPr>
          <a:xfrm>
            <a:off x="609600" y="1600200"/>
            <a:ext cx="8077200" cy="3046988"/>
          </a:xfrm>
          <a:prstGeom prst="rect">
            <a:avLst/>
          </a:prstGeom>
        </p:spPr>
        <p:txBody>
          <a:bodyPr wrap="square">
            <a:spAutoFit/>
          </a:bodyPr>
          <a:lstStyle/>
          <a:p>
            <a:pPr algn="ctr"/>
            <a:r>
              <a:rPr lang="en-US" sz="3200" b="1" dirty="0"/>
              <a:t>Intake Process</a:t>
            </a:r>
          </a:p>
          <a:p>
            <a:endParaRPr lang="en-US" sz="1600" dirty="0"/>
          </a:p>
          <a:p>
            <a:pPr marL="342900" indent="-342900">
              <a:buFont typeface="Arial" panose="020B0604020202020204" pitchFamily="34" charset="0"/>
              <a:buChar char="•"/>
            </a:pPr>
            <a:r>
              <a:rPr lang="en-US" sz="2400" dirty="0"/>
              <a:t>Referral (at least 3 years old)</a:t>
            </a:r>
          </a:p>
          <a:p>
            <a:r>
              <a:rPr lang="en-US" sz="2400" dirty="0"/>
              <a:t>	-Anyone can refer in person, online, phone, or email </a:t>
            </a:r>
          </a:p>
          <a:p>
            <a:endParaRPr lang="en-US" sz="2400" dirty="0"/>
          </a:p>
          <a:p>
            <a:pPr marL="342900" indent="-342900">
              <a:buFont typeface="Arial" panose="020B0604020202020204" pitchFamily="34" charset="0"/>
              <a:buChar char="•"/>
            </a:pPr>
            <a:r>
              <a:rPr lang="en-US" sz="2400" dirty="0"/>
              <a:t>Application </a:t>
            </a:r>
          </a:p>
          <a:p>
            <a:r>
              <a:rPr lang="en-US" sz="2400" dirty="0"/>
              <a:t>	-Found not eligible: Applicant has the right to appeal </a:t>
            </a:r>
          </a:p>
          <a:p>
            <a:r>
              <a:rPr lang="en-US" sz="2400" dirty="0"/>
              <a:t>	-Found eligible: APD consumer </a:t>
            </a:r>
          </a:p>
        </p:txBody>
      </p:sp>
      <p:pic>
        <p:nvPicPr>
          <p:cNvPr id="5" name="Picture 4"/>
          <p:cNvPicPr>
            <a:picLocks noChangeAspect="1"/>
          </p:cNvPicPr>
          <p:nvPr/>
        </p:nvPicPr>
        <p:blipFill>
          <a:blip r:embed="rId3"/>
          <a:stretch>
            <a:fillRect/>
          </a:stretch>
        </p:blipFill>
        <p:spPr>
          <a:xfrm>
            <a:off x="6275683" y="4495800"/>
            <a:ext cx="2145978" cy="21459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Title 1"/>
          <p:cNvSpPr txBox="1">
            <a:spLocks/>
          </p:cNvSpPr>
          <p:nvPr/>
        </p:nvSpPr>
        <p:spPr>
          <a:xfrm>
            <a:off x="762000" y="304800"/>
            <a:ext cx="7772398" cy="130386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Waiting List Consumers</a:t>
            </a:r>
          </a:p>
        </p:txBody>
      </p:sp>
      <p:sp>
        <p:nvSpPr>
          <p:cNvPr id="5" name="Rectangle 4"/>
          <p:cNvSpPr/>
          <p:nvPr/>
        </p:nvSpPr>
        <p:spPr>
          <a:xfrm>
            <a:off x="1295400" y="1295400"/>
            <a:ext cx="7086600" cy="4555093"/>
          </a:xfrm>
          <a:prstGeom prst="rect">
            <a:avLst/>
          </a:prstGeom>
        </p:spPr>
        <p:txBody>
          <a:bodyPr wrap="square">
            <a:spAutoFit/>
          </a:bodyPr>
          <a:lstStyle/>
          <a:p>
            <a:r>
              <a:rPr lang="en-US" dirty="0"/>
              <a:t>Waiting List/General Revenue Work stream </a:t>
            </a:r>
          </a:p>
          <a:p>
            <a:pPr marL="285750" indent="-285750">
              <a:buFont typeface="Arial" panose="020B0604020202020204" pitchFamily="34" charset="0"/>
              <a:buChar char="•"/>
            </a:pPr>
            <a:r>
              <a:rPr lang="en-US" dirty="0"/>
              <a:t>Tier System before, now we use categories 1-7 based on consumer’s life circumstances (QSI). </a:t>
            </a:r>
          </a:p>
          <a:p>
            <a:endParaRPr lang="en-US" sz="1400" dirty="0"/>
          </a:p>
          <a:p>
            <a:r>
              <a:rPr lang="en-US" dirty="0"/>
              <a:t>Call center approach to case management (ratio: workers to clients)</a:t>
            </a:r>
          </a:p>
          <a:p>
            <a:endParaRPr lang="en-US" sz="1400" dirty="0"/>
          </a:p>
          <a:p>
            <a:r>
              <a:rPr lang="en-US" dirty="0"/>
              <a:t>Employment Enhancement Project (EEP) (2013)</a:t>
            </a:r>
          </a:p>
          <a:p>
            <a:pPr marL="285750" indent="-285750">
              <a:buFont typeface="Arial" panose="020B0604020202020204" pitchFamily="34" charset="0"/>
              <a:buChar char="•"/>
            </a:pPr>
            <a:r>
              <a:rPr lang="en-US" dirty="0"/>
              <a:t>Must be an APD waiting list client/18 years or older/want to work/intern</a:t>
            </a:r>
          </a:p>
          <a:p>
            <a:endParaRPr lang="en-US" sz="1400" dirty="0"/>
          </a:p>
          <a:p>
            <a:r>
              <a:rPr lang="en-US" dirty="0"/>
              <a:t>Agency partners</a:t>
            </a:r>
          </a:p>
          <a:p>
            <a:pPr marL="285750" indent="-285750">
              <a:buFont typeface="Arial" panose="020B0604020202020204" pitchFamily="34" charset="0"/>
              <a:buChar char="•"/>
            </a:pPr>
            <a:r>
              <a:rPr lang="en-US" dirty="0"/>
              <a:t>E.g.: GR calls, staffing, etc. </a:t>
            </a:r>
            <a:br>
              <a:rPr lang="en-US" dirty="0"/>
            </a:br>
            <a:endParaRPr lang="en-US" dirty="0"/>
          </a:p>
          <a:p>
            <a:r>
              <a:rPr lang="en-US" dirty="0"/>
              <a:t>APD Resource Directory</a:t>
            </a:r>
          </a:p>
          <a:p>
            <a:r>
              <a:rPr lang="en-US" dirty="0"/>
              <a:t>apdcares.org/</a:t>
            </a:r>
            <a:r>
              <a:rPr lang="en-US" dirty="0" err="1"/>
              <a:t>resourcedirectory</a:t>
            </a:r>
            <a:endParaRPr lang="en-US" dirty="0"/>
          </a:p>
          <a:p>
            <a:endParaRPr lang="en-US" sz="1400" dirty="0"/>
          </a:p>
          <a:p>
            <a:r>
              <a:rPr lang="en-US" dirty="0"/>
              <a:t>Community resources</a:t>
            </a:r>
          </a:p>
        </p:txBody>
      </p:sp>
    </p:spTree>
    <p:extLst>
      <p:ext uri="{BB962C8B-B14F-4D97-AF65-F5344CB8AC3E}">
        <p14:creationId xmlns:p14="http://schemas.microsoft.com/office/powerpoint/2010/main" val="99784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Rectangle 2"/>
          <p:cNvSpPr/>
          <p:nvPr/>
        </p:nvSpPr>
        <p:spPr>
          <a:xfrm>
            <a:off x="1524000" y="116413"/>
            <a:ext cx="6096000"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Medicaid Waiver Consumers: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General List of Services </a:t>
            </a:r>
          </a:p>
        </p:txBody>
      </p:sp>
      <p:sp>
        <p:nvSpPr>
          <p:cNvPr id="4" name="Rectangle 3"/>
          <p:cNvSpPr/>
          <p:nvPr/>
        </p:nvSpPr>
        <p:spPr>
          <a:xfrm>
            <a:off x="152400" y="1310044"/>
            <a:ext cx="8839200"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Medicaid Waiver may provide funding for medically necessary social, medical, residential, and behavioral services. The following is a list of services offered. Services provided are based on medical necessity and coverage criteria (Handbook), so not all individuals receive all services.</a:t>
            </a:r>
          </a:p>
        </p:txBody>
      </p:sp>
      <p:sp>
        <p:nvSpPr>
          <p:cNvPr id="5" name="Rectangle 4"/>
          <p:cNvSpPr/>
          <p:nvPr/>
        </p:nvSpPr>
        <p:spPr>
          <a:xfrm>
            <a:off x="2286000" y="2413338"/>
            <a:ext cx="4572000" cy="369332"/>
          </a:xfrm>
          <a:prstGeom prst="rect">
            <a:avLst/>
          </a:prstGeom>
        </p:spPr>
        <p:txBody>
          <a:bodyPr>
            <a:spAutoFit/>
          </a:bodyPr>
          <a:lstStyle/>
          <a:p>
            <a:endParaRPr lang="en-US" dirty="0"/>
          </a:p>
        </p:txBody>
      </p:sp>
      <p:sp>
        <p:nvSpPr>
          <p:cNvPr id="7" name="Rectangle 6"/>
          <p:cNvSpPr/>
          <p:nvPr/>
        </p:nvSpPr>
        <p:spPr>
          <a:xfrm>
            <a:off x="457200" y="2626786"/>
            <a:ext cx="8534400" cy="4278094"/>
          </a:xfrm>
          <a:prstGeom prst="rect">
            <a:avLst/>
          </a:prstGeom>
        </p:spPr>
        <p:txBody>
          <a:bodyPr wrap="square" numCol="3">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Nursing</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Residential Habilitation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Respite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Special Medical Home Care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In-Home Subsidies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Family Care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Recreation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Assessments and Medical Evaluations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Support Planning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Psychological Evaluations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Interpreter Services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Parent Training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Competency Training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Personal Emergency Response Systems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Adult Dental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Behavior Analysis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Life Skills Development 1- Companion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Life Skills Development 2 – Supported Employment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Life Skills Development 3 – Adult Day Training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Durable Medical Equipment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Consumable Medical Supplies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Personal Supports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Support Coordination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Supported Living Coaching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Transportation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Environmental Accessibility Adaptations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Therapies: Dietician, Occupational, Speech, Physical, Respiratory, Specialized Mental Health Counseling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2576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3" cstate="print"/>
          <a:stretch>
            <a:fillRect/>
          </a:stretch>
        </p:blipFill>
        <p:spPr>
          <a:xfrm rot="10800000">
            <a:off x="0" y="0"/>
            <a:ext cx="9144000" cy="6858000"/>
          </a:xfrm>
          <a:prstGeom prst="rect">
            <a:avLst/>
          </a:prstGeom>
        </p:spPr>
      </p:pic>
      <p:sp>
        <p:nvSpPr>
          <p:cNvPr id="3" name="Rectangle 2"/>
          <p:cNvSpPr/>
          <p:nvPr/>
        </p:nvSpPr>
        <p:spPr>
          <a:xfrm>
            <a:off x="378691" y="143619"/>
            <a:ext cx="8343900"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Community Partners &amp; </a:t>
            </a:r>
          </a:p>
          <a:p>
            <a:pPr algn="ctr"/>
            <a:r>
              <a:rPr lang="en-US" sz="3600" b="1" dirty="0">
                <a:latin typeface="Arial" panose="020B0604020202020204" pitchFamily="34" charset="0"/>
                <a:cs typeface="Arial" panose="020B0604020202020204" pitchFamily="34" charset="0"/>
              </a:rPr>
              <a:t>Sister Agencies </a:t>
            </a:r>
          </a:p>
        </p:txBody>
      </p:sp>
      <p:sp>
        <p:nvSpPr>
          <p:cNvPr id="5" name="Rectangle 4"/>
          <p:cNvSpPr/>
          <p:nvPr/>
        </p:nvSpPr>
        <p:spPr>
          <a:xfrm>
            <a:off x="2286000" y="2413338"/>
            <a:ext cx="4572000" cy="369332"/>
          </a:xfrm>
          <a:prstGeom prst="rect">
            <a:avLst/>
          </a:prstGeom>
        </p:spPr>
        <p:txBody>
          <a:bodyPr>
            <a:spAutoFit/>
          </a:bodyPr>
          <a:lstStyle/>
          <a:p>
            <a:endParaRPr lang="en-US" dirty="0"/>
          </a:p>
        </p:txBody>
      </p:sp>
      <p:sp>
        <p:nvSpPr>
          <p:cNvPr id="7" name="Rectangle 6"/>
          <p:cNvSpPr/>
          <p:nvPr/>
        </p:nvSpPr>
        <p:spPr>
          <a:xfrm>
            <a:off x="419100" y="1474887"/>
            <a:ext cx="8305800" cy="5078313"/>
          </a:xfrm>
          <a:prstGeom prst="rect">
            <a:avLst/>
          </a:prstGeom>
        </p:spPr>
        <p:txBody>
          <a:bodyPr wrap="square" numCol="3">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Department of Children &amp; Families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Center for Independent Living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Disability Rights Florida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Family Care Council Florida &amp; Local Family Care Council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Medicaid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Advocacy Network on Disabilities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Family Network on Disabilities (FND)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Florida Developmental Disabilities Council, Inc.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Florida Developmental Disabilities Resources Children Trust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Special Transportation System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Agency for Health Care Administration (AHCA)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Department of Health (DOH)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Department of Juvenile Justice (DJJ)</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Guardian ad Litem (GAL)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211 network (national)</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Florida Office of Early Learning (FOEL)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APD Resource Directory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Jewish Community Services 24/7 Helpline Services (information/referral and crisis counseling)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Dept. of Education: Miami Dade County Public Schools (navigation charts MDC &amp; Monroe County)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Legal Aid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8252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udget powerpt.4 2010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Rectangle 2"/>
          <p:cNvSpPr/>
          <p:nvPr/>
        </p:nvSpPr>
        <p:spPr>
          <a:xfrm>
            <a:off x="533400" y="720180"/>
            <a:ext cx="8183651" cy="769441"/>
          </a:xfrm>
          <a:prstGeom prst="rect">
            <a:avLst/>
          </a:prstGeom>
        </p:spPr>
        <p:txBody>
          <a:bodyPr wrap="none">
            <a:spAutoFit/>
          </a:bodyPr>
          <a:lstStyle/>
          <a:p>
            <a:r>
              <a:rPr lang="en-US" sz="4400" b="1" dirty="0">
                <a:latin typeface="Arial" panose="020B0604020202020204" pitchFamily="34" charset="0"/>
                <a:cs typeface="Arial" panose="020B0604020202020204" pitchFamily="34" charset="0"/>
              </a:rPr>
              <a:t>Where Can I Find Resources?</a:t>
            </a:r>
          </a:p>
        </p:txBody>
      </p:sp>
      <p:pic>
        <p:nvPicPr>
          <p:cNvPr id="4" name="Picture 3"/>
          <p:cNvPicPr>
            <a:picLocks noChangeAspect="1"/>
          </p:cNvPicPr>
          <p:nvPr/>
        </p:nvPicPr>
        <p:blipFill>
          <a:blip r:embed="rId3"/>
          <a:stretch>
            <a:fillRect/>
          </a:stretch>
        </p:blipFill>
        <p:spPr>
          <a:xfrm>
            <a:off x="2514600" y="2209800"/>
            <a:ext cx="3855881" cy="2395823"/>
          </a:xfrm>
          <a:prstGeom prst="rect">
            <a:avLst/>
          </a:prstGeom>
        </p:spPr>
      </p:pic>
    </p:spTree>
    <p:extLst>
      <p:ext uri="{BB962C8B-B14F-4D97-AF65-F5344CB8AC3E}">
        <p14:creationId xmlns:p14="http://schemas.microsoft.com/office/powerpoint/2010/main" val="116979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3D73DD3EC432648B387971B6F9BDB87" ma:contentTypeVersion="1" ma:contentTypeDescription="Create a new document." ma:contentTypeScope="" ma:versionID="01b00333f28dea95ad97d54ea5ad3284">
  <xsd:schema xmlns:xsd="http://www.w3.org/2001/XMLSchema" xmlns:xs="http://www.w3.org/2001/XMLSchema" xmlns:p="http://schemas.microsoft.com/office/2006/metadata/properties" xmlns:ns2="5679e9c2-8d5a-444c-8911-be080edbc981" targetNamespace="http://schemas.microsoft.com/office/2006/metadata/properties" ma:root="true" ma:fieldsID="4136b8cd36526a2316ee89dc130d3c2e" ns2:_="">
    <xsd:import namespace="5679e9c2-8d5a-444c-8911-be080edbc98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9e9c2-8d5a-444c-8911-be080edbc98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679e9c2-8d5a-444c-8911-be080edbc981">KTW3WUU43X4F-2-207</_dlc_DocId>
    <_dlc_DocIdUrl xmlns="5679e9c2-8d5a-444c-8911-be080edbc981">
      <Url>https://apdfl.sharepoint.com/sites/comm/_layouts/15/DocIdRedir.aspx?ID=KTW3WUU43X4F-2-207</Url>
      <Description>KTW3WUU43X4F-2-207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B80B2A-B35B-4457-9722-9C024D519529}">
  <ds:schemaRefs>
    <ds:schemaRef ds:uri="http://schemas.microsoft.com/sharepoint/events"/>
  </ds:schemaRefs>
</ds:datastoreItem>
</file>

<file path=customXml/itemProps2.xml><?xml version="1.0" encoding="utf-8"?>
<ds:datastoreItem xmlns:ds="http://schemas.openxmlformats.org/officeDocument/2006/customXml" ds:itemID="{291669E5-DCD6-49C1-A2F5-406F78A2E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9e9c2-8d5a-444c-8911-be080edbc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638835-E662-48EE-9ACD-0F75A36340A1}">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5679e9c2-8d5a-444c-8911-be080edbc981"/>
  </ds:schemaRefs>
</ds:datastoreItem>
</file>

<file path=customXml/itemProps4.xml><?xml version="1.0" encoding="utf-8"?>
<ds:datastoreItem xmlns:ds="http://schemas.openxmlformats.org/officeDocument/2006/customXml" ds:itemID="{835B9E98-6423-407B-A1B1-F0239A0D3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635</TotalTime>
  <Words>1160</Words>
  <Application>Microsoft Office PowerPoint</Application>
  <PresentationFormat>On-screen Show (4:3)</PresentationFormat>
  <Paragraphs>301</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Understanding  APD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tharpek</dc:creator>
  <cp:lastModifiedBy>Katie Strickland</cp:lastModifiedBy>
  <cp:revision>57</cp:revision>
  <dcterms:created xsi:type="dcterms:W3CDTF">2011-04-05T17:34:54Z</dcterms:created>
  <dcterms:modified xsi:type="dcterms:W3CDTF">2017-06-07T15:19:32Z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0x010100A3D73DD3EC432648B387971B6F9BDB87</vt:lpwstr>
  </property>
  <property fmtid="{D5CDD505-2E9C-101B-9397-08002B2CF9AE}" pid="3" name="_dlc_DocIdItemGuid">
    <vt:lpwstr>12d44106-dd32-4f62-a92d-10662a6cf9aa</vt:lpwstr>
  </property>
</Properties>
</file>